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63" r:id="rId7"/>
    <p:sldId id="258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B2473C-880F-416B-A131-837EF6D0AA4D}">
          <p14:sldIdLst>
            <p14:sldId id="256"/>
            <p14:sldId id="257"/>
            <p14:sldId id="261"/>
            <p14:sldId id="260"/>
            <p14:sldId id="259"/>
            <p14:sldId id="263"/>
            <p14:sldId id="258"/>
            <p14:sldId id="262"/>
            <p14:sldId id="265"/>
            <p14:sldId id="264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83BA-1AFC-1E48-283A-24D587C0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F8922-1556-01B1-6E47-4A2A03E6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0A43-1DB2-52AB-A6E4-4A41BEC3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9324-14B2-BBDD-209D-EB628DD4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6B1E5-CE68-E531-35E8-96570997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1886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7B5D-E74E-26EA-5F82-EE85C357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8F995-A5DE-F456-4EBF-196AD6A08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C2BF2-AB67-C3B7-7E8C-7F6983A4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D2EBA-6320-3B12-BF10-DAA21DBC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2CC1-FF0D-4A2B-B63C-F909D9B6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680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8AE9F-5ACC-C0D7-97A0-5800EEE92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561F-108E-6F26-8C28-F7D97784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59297-9C12-400B-03D9-7F1D66CF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F4DF9-55DD-C728-F9BC-703D3A0B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B32C5-A409-1A9F-57F0-1414FCAD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686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4306-949E-2C60-9E68-166EEA1C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4DD5-303D-FEA5-5E9E-65C36FA30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8F39A-82D0-B076-D855-C2955D4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0E65C-8522-C500-3844-712A58BD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AB48F-2F0D-D7BE-3528-763E6CB9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568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B4DD-FAFC-548B-DCEC-F744A8A7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96F64-E5B4-1ED6-55D7-3AB188A9A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20604-8834-7869-DB74-306E8E36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1F35-B895-33A7-422C-971B88D5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55A4-7EA1-4D9A-4298-06784605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684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2C71-F47B-81A4-D7BD-1DF774F0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E23E-B8AB-A9BA-A29C-FFF73A3EE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FEBAC-D08A-4CB4-910D-7DAE99EF3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14E6E-5F5F-08FF-38A9-ECDFA09F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CF3B7-6842-9C06-4A0F-26E4FDD4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D9D51-1ACE-6510-A59E-21E67971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134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7B68-BDE2-8D37-8494-D32169FF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E3B68-829E-D7EC-45E3-57546793F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3646C-5495-759D-5AAC-046023949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0C8B1-E1BE-67FD-D150-AD59C4B10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905DA-6FC4-0D77-DB86-D11CAEB18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6F0ED-3975-AA8C-AD83-CB2E5F74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7BCB4-4174-EBEF-36D7-03AC90B0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BF280-A726-43BA-D551-3BF078BC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42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2ED9-7FB0-925D-C7B0-C3F333B0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B5F5A-AA3D-645E-B932-9E5E21A9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34244-43EA-CF49-086A-573EEA81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93C6F-3254-EADB-CAA4-89D2D586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459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0FB72-D8F6-95BB-1EDD-DED075E4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E0DAE-7437-7276-9B76-07361990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DDC21-0A1B-3885-CBEC-35E3C2C4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707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B4B9-350A-DBF5-1889-BCAB6F95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074B-194A-B8C2-6C20-8EBB7449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2523-1850-D914-A1F3-49FEA9D3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722B-0DD3-4DE7-BDAB-AB5C41B5D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46CA3-FCF5-2E7F-461A-2BB47786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8E15-C95C-2C2C-B21F-79428C0A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436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3576-87C5-7B3C-C06C-7981BB98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AB2B8-CF1A-975F-7BF4-FF4D74A00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17116-3A6D-20AE-7D9F-DFBB4F8D6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F9C30-3A8F-C002-C040-6E062485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4B0C6-4266-F2C2-67CF-446BF7CA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E906D-DD3F-2A59-8E1C-2247E049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173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F9CFB-E9B0-16CC-5497-04039152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91C0A-72D5-166E-90B7-6ECF08F0E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D6FE-7058-34F2-F96B-EE846CD05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2C6C-E9AD-4991-BB44-D8F289ABC033}" type="datetimeFigureOut">
              <a:rPr lang="ro-RO" smtClean="0"/>
              <a:t>20.06.2022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E5C5C-8AA7-24A5-6784-D8E7C2048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461C0-CCA6-1F0A-DD66-AD83698EE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594BB-4138-4BF9-A004-21C18BD53A7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7182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FF8B-42D1-44A4-3AB6-272ADC1E9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4987"/>
            <a:ext cx="9144000" cy="2344366"/>
          </a:xfrm>
        </p:spPr>
        <p:txBody>
          <a:bodyPr>
            <a:normAutofit/>
          </a:bodyPr>
          <a:lstStyle/>
          <a:p>
            <a:r>
              <a:rPr lang="ro-RO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Identificarea nucleelor anormale cu potențial cancerigen în testul </a:t>
            </a:r>
            <a:r>
              <a:rPr lang="ro-RO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Papanicolau</a:t>
            </a:r>
            <a:b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7D2F8-6BB7-9978-036D-0B1A05DBF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4392"/>
            <a:ext cx="9144000" cy="1655762"/>
          </a:xfrm>
        </p:spPr>
        <p:txBody>
          <a:bodyPr/>
          <a:lstStyle/>
          <a:p>
            <a:r>
              <a:rPr lang="en-US" dirty="0" err="1"/>
              <a:t>Proiect</a:t>
            </a:r>
            <a:r>
              <a:rPr lang="en-US" dirty="0"/>
              <a:t> </a:t>
            </a:r>
            <a:r>
              <a:rPr lang="en-US" dirty="0" err="1"/>
              <a:t>realizat</a:t>
            </a:r>
            <a:r>
              <a:rPr lang="en-US" dirty="0"/>
              <a:t> de: Emil Cioplea</a:t>
            </a:r>
          </a:p>
          <a:p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profesorului</a:t>
            </a:r>
            <a:r>
              <a:rPr lang="en-US" dirty="0"/>
              <a:t> </a:t>
            </a:r>
            <a:r>
              <a:rPr lang="en-US" dirty="0" err="1"/>
              <a:t>coordonator</a:t>
            </a:r>
            <a:r>
              <a:rPr lang="en-US" dirty="0"/>
              <a:t>: </a:t>
            </a:r>
            <a:r>
              <a:rPr lang="en-US" dirty="0" err="1"/>
              <a:t>S.I.dr.ing</a:t>
            </a:r>
            <a:r>
              <a:rPr lang="en-US" dirty="0"/>
              <a:t>. Cristian </a:t>
            </a:r>
            <a:r>
              <a:rPr lang="en-US" dirty="0" err="1"/>
              <a:t>Zimbru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DEBC7CA-0D3C-E5FF-7B71-7B20A673ED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" y="114900"/>
            <a:ext cx="3829568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ine 5">
            <a:extLst>
              <a:ext uri="{FF2B5EF4-FFF2-40B4-BE49-F238E27FC236}">
                <a16:creationId xmlns:a16="http://schemas.microsoft.com/office/drawing/2014/main" id="{22EB9C49-C7A6-E157-4BBF-D93C19703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59" y="36513"/>
            <a:ext cx="2610716" cy="123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8BBBB-53EC-B735-0587-49FFDB27B2DE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1/14</a:t>
            </a:r>
          </a:p>
        </p:txBody>
      </p:sp>
    </p:spTree>
    <p:extLst>
      <p:ext uri="{BB962C8B-B14F-4D97-AF65-F5344CB8AC3E}">
        <p14:creationId xmlns:p14="http://schemas.microsoft.com/office/powerpoint/2010/main" val="139321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53A4-77E9-FF76-E228-DE18F4EA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70" y="1543523"/>
            <a:ext cx="10515600" cy="1567280"/>
          </a:xfrm>
        </p:spPr>
        <p:txBody>
          <a:bodyPr/>
          <a:lstStyle/>
          <a:p>
            <a:r>
              <a:rPr lang="ro-RO" dirty="0"/>
              <a:t>Există mai multe ramuri de nuclee anormale ( ASC-US, LSIL, ASC-H, HSIL, SCC).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B2CCC-5FCA-DC13-F009-55FF801CD999}"/>
              </a:ext>
            </a:extLst>
          </p:cNvPr>
          <p:cNvSpPr txBox="1"/>
          <p:nvPr/>
        </p:nvSpPr>
        <p:spPr>
          <a:xfrm>
            <a:off x="6656208" y="2778560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Ramura</a:t>
            </a:r>
            <a:r>
              <a:rPr lang="en-US" dirty="0"/>
              <a:t> </a:t>
            </a:r>
            <a:r>
              <a:rPr lang="ro-RO" dirty="0"/>
              <a:t>ASC-U</a:t>
            </a:r>
            <a:r>
              <a:rPr lang="en-US" dirty="0"/>
              <a:t>S</a:t>
            </a:r>
            <a:endParaRPr lang="ro-RO" dirty="0"/>
          </a:p>
        </p:txBody>
      </p:sp>
      <p:pic>
        <p:nvPicPr>
          <p:cNvPr id="5" name="image47.png" descr="A picture containing mold, fungus, yeastDescription automatically generated">
            <a:extLst>
              <a:ext uri="{FF2B5EF4-FFF2-40B4-BE49-F238E27FC236}">
                <a16:creationId xmlns:a16="http://schemas.microsoft.com/office/drawing/2014/main" id="{D3930585-F03B-4875-5389-5543CEC7E660}"/>
              </a:ext>
            </a:extLst>
          </p:cNvPr>
          <p:cNvPicPr/>
          <p:nvPr/>
        </p:nvPicPr>
        <p:blipFill>
          <a:blip r:embed="rId2"/>
          <a:srcRect b="24107"/>
          <a:stretch>
            <a:fillRect/>
          </a:stretch>
        </p:blipFill>
        <p:spPr>
          <a:xfrm>
            <a:off x="5981270" y="3542181"/>
            <a:ext cx="3032760" cy="2545080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241D6-0307-79A4-148A-B27BDC36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91" y="3492613"/>
            <a:ext cx="3164205" cy="259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B4A31-013F-2577-59A5-EA495400EF33}"/>
              </a:ext>
            </a:extLst>
          </p:cNvPr>
          <p:cNvSpPr txBox="1"/>
          <p:nvPr/>
        </p:nvSpPr>
        <p:spPr>
          <a:xfrm>
            <a:off x="2221522" y="2778560"/>
            <a:ext cx="16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Ramura LSIL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EB707-95C0-AA26-3D96-0AD153D340E5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r>
              <a:rPr lang="en-US" dirty="0"/>
              <a:t>0</a:t>
            </a:r>
            <a:r>
              <a:rPr lang="ro-RO" dirty="0"/>
              <a:t>/14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9FE236-550B-7AAD-75B6-B040F3B2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54" y="147577"/>
            <a:ext cx="8122595" cy="1063703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/>
              <a:t>Adaptarea modelului pe ramura LSIL.</a:t>
            </a:r>
          </a:p>
        </p:txBody>
      </p:sp>
    </p:spTree>
    <p:extLst>
      <p:ext uri="{BB962C8B-B14F-4D97-AF65-F5344CB8AC3E}">
        <p14:creationId xmlns:p14="http://schemas.microsoft.com/office/powerpoint/2010/main" val="207838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47EA-44F9-0746-6D46-5F18F6A44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5979335"/>
            <a:ext cx="10582071" cy="646331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Această imagine conține nuclee de ambele variații (ASC-US și LSIL)</a:t>
            </a:r>
            <a:endParaRPr lang="ro-RO" i="1" dirty="0"/>
          </a:p>
        </p:txBody>
      </p:sp>
      <p:pic>
        <p:nvPicPr>
          <p:cNvPr id="11" name="image5.png" descr="Application, map&#10;&#10;Description automatically generated">
            <a:extLst>
              <a:ext uri="{FF2B5EF4-FFF2-40B4-BE49-F238E27FC236}">
                <a16:creationId xmlns:a16="http://schemas.microsoft.com/office/drawing/2014/main" id="{00C05B48-B7BD-CF35-5861-30A8B4825A5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61652" y="2228593"/>
            <a:ext cx="3754832" cy="2949698"/>
          </a:xfrm>
          <a:prstGeom prst="rect">
            <a:avLst/>
          </a:prstGeom>
          <a:ln/>
        </p:spPr>
      </p:pic>
      <p:pic>
        <p:nvPicPr>
          <p:cNvPr id="12" name="image21.png" descr="Map&#10;&#10;Description automatically generated">
            <a:extLst>
              <a:ext uri="{FF2B5EF4-FFF2-40B4-BE49-F238E27FC236}">
                <a16:creationId xmlns:a16="http://schemas.microsoft.com/office/drawing/2014/main" id="{2E5A6954-6F15-5E65-D6F4-28B21CCC535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46760" y="2228592"/>
            <a:ext cx="3754832" cy="2949698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6F76E8-392E-29E5-246C-1AE069085CF8}"/>
              </a:ext>
            </a:extLst>
          </p:cNvPr>
          <p:cNvSpPr txBox="1"/>
          <p:nvPr/>
        </p:nvSpPr>
        <p:spPr>
          <a:xfrm>
            <a:off x="1261652" y="1293780"/>
            <a:ext cx="299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dirty="0"/>
              <a:t>Nucleele cu LSIL nedetectate (marcate cu cutii roși)</a:t>
            </a:r>
            <a:endParaRPr lang="ro-RO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CCFFE-FB91-9911-F865-CEC568019E19}"/>
              </a:ext>
            </a:extLst>
          </p:cNvPr>
          <p:cNvSpPr txBox="1"/>
          <p:nvPr/>
        </p:nvSpPr>
        <p:spPr>
          <a:xfrm>
            <a:off x="6546760" y="1293779"/>
            <a:ext cx="359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dirty="0"/>
              <a:t>S-au detectat 2/4 tip LSIL și 7/8 </a:t>
            </a:r>
            <a:r>
              <a:rPr lang="en-US" dirty="0"/>
              <a:t>tip </a:t>
            </a:r>
            <a:r>
              <a:rPr lang="ro-RO" dirty="0"/>
              <a:t>ASC-US</a:t>
            </a:r>
            <a:endParaRPr lang="ro-RO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4DA3E-9373-2F8C-D883-D022AA9F0E27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r>
              <a:rPr lang="en-US" dirty="0"/>
              <a:t>1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404308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37C-D4AB-5099-52FB-C6B2110D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Testarea unor funcții noi de activare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B075-30C0-CBEB-8396-DE1A8AC3C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RELU6</a:t>
            </a:r>
          </a:p>
          <a:p>
            <a:r>
              <a:rPr lang="ro-RO" dirty="0"/>
              <a:t>RELU</a:t>
            </a:r>
          </a:p>
          <a:p>
            <a:r>
              <a:rPr lang="ro-RO" dirty="0"/>
              <a:t>SWISH</a:t>
            </a:r>
          </a:p>
        </p:txBody>
      </p:sp>
      <p:pic>
        <p:nvPicPr>
          <p:cNvPr id="4" name="image6.png" descr="Chart, line chart&#10;&#10;Description automatically generated">
            <a:extLst>
              <a:ext uri="{FF2B5EF4-FFF2-40B4-BE49-F238E27FC236}">
                <a16:creationId xmlns:a16="http://schemas.microsoft.com/office/drawing/2014/main" id="{736EE66D-6B7F-0D3C-FED1-A7356B89E94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76274" y="1825625"/>
            <a:ext cx="6215590" cy="4438988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2CE5-E813-B255-94DE-50479C98E632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r>
              <a:rPr lang="en-US" dirty="0"/>
              <a:t>2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26608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9F63-B212-34F0-8BE0-5E1DB995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2" y="248393"/>
            <a:ext cx="4696838" cy="1325563"/>
          </a:xfrm>
        </p:spPr>
        <p:txBody>
          <a:bodyPr/>
          <a:lstStyle/>
          <a:p>
            <a:r>
              <a:rPr lang="en-US" dirty="0" err="1"/>
              <a:t>Detec</a:t>
            </a:r>
            <a:r>
              <a:rPr lang="ro-RO" dirty="0" err="1"/>
              <a:t>ția</a:t>
            </a:r>
            <a:r>
              <a:rPr lang="ro-RO" dirty="0"/>
              <a:t> funcțiilor</a:t>
            </a:r>
          </a:p>
        </p:txBody>
      </p:sp>
      <p:pic>
        <p:nvPicPr>
          <p:cNvPr id="4" name="image21.png" descr="Map&#10;&#10;Description automatically generated">
            <a:extLst>
              <a:ext uri="{FF2B5EF4-FFF2-40B4-BE49-F238E27FC236}">
                <a16:creationId xmlns:a16="http://schemas.microsoft.com/office/drawing/2014/main" id="{0181C420-ECE6-22F4-2BD9-021C56F06D5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8822" y="2723745"/>
            <a:ext cx="3597613" cy="2922588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21A82-445C-7AC9-CC1D-78BD260A2074}"/>
              </a:ext>
            </a:extLst>
          </p:cNvPr>
          <p:cNvSpPr txBox="1"/>
          <p:nvPr/>
        </p:nvSpPr>
        <p:spPr>
          <a:xfrm>
            <a:off x="458822" y="2152127"/>
            <a:ext cx="359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RELU6</a:t>
            </a:r>
            <a:r>
              <a:rPr lang="en-US" dirty="0"/>
              <a:t> a </a:t>
            </a:r>
            <a:r>
              <a:rPr lang="en-US" dirty="0" err="1"/>
              <a:t>detectat</a:t>
            </a:r>
            <a:r>
              <a:rPr lang="en-US" dirty="0"/>
              <a:t> de </a:t>
            </a:r>
            <a:r>
              <a:rPr lang="ro-RO" dirty="0"/>
              <a:t>75% din nuclee</a:t>
            </a:r>
          </a:p>
        </p:txBody>
      </p:sp>
      <p:pic>
        <p:nvPicPr>
          <p:cNvPr id="6" name="image7.png" descr="Map&#10;&#10;Description automatically generated">
            <a:extLst>
              <a:ext uri="{FF2B5EF4-FFF2-40B4-BE49-F238E27FC236}">
                <a16:creationId xmlns:a16="http://schemas.microsoft.com/office/drawing/2014/main" id="{0885F11A-C764-6847-CDB7-2A6A7E947E9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35565" y="2723745"/>
            <a:ext cx="3597613" cy="2922587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93BBE-A7A8-B582-46A6-44D2870133AF}"/>
              </a:ext>
            </a:extLst>
          </p:cNvPr>
          <p:cNvSpPr txBox="1"/>
          <p:nvPr/>
        </p:nvSpPr>
        <p:spPr>
          <a:xfrm>
            <a:off x="8135565" y="2151200"/>
            <a:ext cx="37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SWISH</a:t>
            </a:r>
            <a:r>
              <a:rPr lang="en-US" dirty="0"/>
              <a:t> a </a:t>
            </a:r>
            <a:r>
              <a:rPr lang="en-US" dirty="0" err="1"/>
              <a:t>detectat</a:t>
            </a:r>
            <a:r>
              <a:rPr lang="en-US" dirty="0"/>
              <a:t> de </a:t>
            </a:r>
            <a:r>
              <a:rPr lang="ro-RO" dirty="0"/>
              <a:t>41.6% din nuclee</a:t>
            </a:r>
          </a:p>
        </p:txBody>
      </p:sp>
      <p:pic>
        <p:nvPicPr>
          <p:cNvPr id="8" name="image16.png" descr="Application, map&#10;&#10;Description automatically generated">
            <a:extLst>
              <a:ext uri="{FF2B5EF4-FFF2-40B4-BE49-F238E27FC236}">
                <a16:creationId xmlns:a16="http://schemas.microsoft.com/office/drawing/2014/main" id="{000D9E2B-4E1F-62FB-A9F7-CF814641FD4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97194" y="2723744"/>
            <a:ext cx="3597612" cy="2922588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97B8B-3FA9-B3C5-0E86-76FA1786EA9D}"/>
              </a:ext>
            </a:extLst>
          </p:cNvPr>
          <p:cNvSpPr txBox="1"/>
          <p:nvPr/>
        </p:nvSpPr>
        <p:spPr>
          <a:xfrm>
            <a:off x="4297193" y="2151200"/>
            <a:ext cx="359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RELU a detectat 50% din nuclee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4F58-B02F-52C6-81DC-822EF7702D31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r>
              <a:rPr lang="en-US" dirty="0"/>
              <a:t>3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67650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E720-6CAA-9CB2-DDCD-542FC01C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58" y="77822"/>
            <a:ext cx="8198796" cy="941321"/>
          </a:xfrm>
        </p:spPr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6180-C3F3-B1D3-DE37-4A36B78E0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8" y="1202301"/>
            <a:ext cx="9152106" cy="1824330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Setul imaginilor de antrenare este foarte important.</a:t>
            </a:r>
          </a:p>
          <a:p>
            <a:r>
              <a:rPr lang="ro-RO" dirty="0"/>
              <a:t>RELU6 este cea mai </a:t>
            </a:r>
            <a:r>
              <a:rPr lang="en-US" dirty="0" err="1"/>
              <a:t>eficient</a:t>
            </a:r>
            <a:r>
              <a:rPr lang="ro-RO" dirty="0"/>
              <a:t>ă funcție de activare în acest caz.</a:t>
            </a:r>
          </a:p>
          <a:p>
            <a:r>
              <a:rPr lang="ro-RO" dirty="0"/>
              <a:t>Detecția nucleelor normale nu a avut o performanța bună.</a:t>
            </a:r>
          </a:p>
          <a:p>
            <a:r>
              <a:rPr lang="ro-RO" dirty="0"/>
              <a:t>Culoarea este un factor important în </a:t>
            </a:r>
            <a:r>
              <a:rPr lang="ro-RO" dirty="0" err="1"/>
              <a:t>detecți</a:t>
            </a:r>
            <a:r>
              <a:rPr lang="en-US" dirty="0"/>
              <a:t>a </a:t>
            </a:r>
            <a:r>
              <a:rPr lang="en-US" dirty="0" err="1"/>
              <a:t>nucleelor</a:t>
            </a:r>
            <a:r>
              <a:rPr lang="ro-RO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F9A716-8E4A-ABAC-CDAF-167DC12E9D8B}"/>
              </a:ext>
            </a:extLst>
          </p:cNvPr>
          <p:cNvSpPr txBox="1">
            <a:spLocks/>
          </p:cNvSpPr>
          <p:nvPr/>
        </p:nvSpPr>
        <p:spPr>
          <a:xfrm>
            <a:off x="682558" y="3287949"/>
            <a:ext cx="5202676" cy="1057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Viitoare îmbunătățiri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A5273-AD96-56FF-A80B-8CF0DB48061E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r>
              <a:rPr lang="en-US" dirty="0"/>
              <a:t>4</a:t>
            </a:r>
            <a:r>
              <a:rPr lang="ro-RO" dirty="0"/>
              <a:t>/14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6234F-E778-9A3B-BEF0-9F73E44BBEF7}"/>
              </a:ext>
            </a:extLst>
          </p:cNvPr>
          <p:cNvSpPr txBox="1">
            <a:spLocks/>
          </p:cNvSpPr>
          <p:nvPr/>
        </p:nvSpPr>
        <p:spPr>
          <a:xfrm>
            <a:off x="682558" y="4403769"/>
            <a:ext cx="9327204" cy="1423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</a:t>
            </a:r>
            <a:r>
              <a:rPr lang="ro-RO" dirty="0" err="1"/>
              <a:t>bținerea</a:t>
            </a:r>
            <a:r>
              <a:rPr lang="ro-RO" dirty="0"/>
              <a:t> unei</a:t>
            </a:r>
            <a:r>
              <a:rPr lang="en-US" dirty="0"/>
              <a:t> </a:t>
            </a:r>
            <a:r>
              <a:rPr lang="en-US" dirty="0" err="1"/>
              <a:t>baz</a:t>
            </a:r>
            <a:r>
              <a:rPr lang="ro-RO" dirty="0"/>
              <a:t>e de date cu mai multe imagini.</a:t>
            </a:r>
          </a:p>
          <a:p>
            <a:r>
              <a:rPr lang="ro-RO" dirty="0"/>
              <a:t>O aplicație care să permită utilizatorului să folosească modelul.</a:t>
            </a:r>
          </a:p>
        </p:txBody>
      </p:sp>
    </p:spTree>
    <p:extLst>
      <p:ext uri="{BB962C8B-B14F-4D97-AF65-F5344CB8AC3E}">
        <p14:creationId xmlns:p14="http://schemas.microsoft.com/office/powerpoint/2010/main" val="225260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F0B4-E94F-49A9-9397-DB3907A0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25" y="2184750"/>
            <a:ext cx="9277350" cy="2488499"/>
          </a:xfrm>
        </p:spPr>
        <p:txBody>
          <a:bodyPr>
            <a:normAutofit/>
          </a:bodyPr>
          <a:lstStyle/>
          <a:p>
            <a:pPr algn="ctr"/>
            <a:r>
              <a:rPr lang="ro-RO" sz="5400" dirty="0"/>
              <a:t>Vă 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425847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53A6-78A8-8EA2-40F2-3D57AC0E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83" y="1193326"/>
            <a:ext cx="10533434" cy="5188018"/>
          </a:xfrm>
        </p:spPr>
        <p:txBody>
          <a:bodyPr>
            <a:normAutofit/>
          </a:bodyPr>
          <a:lstStyle/>
          <a:p>
            <a:r>
              <a:rPr lang="ro-RO" dirty="0" err="1"/>
              <a:t>Slide</a:t>
            </a:r>
            <a:r>
              <a:rPr lang="ro-RO" dirty="0"/>
              <a:t> 3</a:t>
            </a:r>
            <a:r>
              <a:rPr lang="en-US" dirty="0"/>
              <a:t>: Technologii folosite</a:t>
            </a:r>
          </a:p>
          <a:p>
            <a:r>
              <a:rPr lang="en-US" dirty="0"/>
              <a:t>Slide 4:</a:t>
            </a:r>
            <a:r>
              <a:rPr lang="ro-RO" dirty="0"/>
              <a:t> Obiectivul inițial</a:t>
            </a:r>
            <a:r>
              <a:rPr lang="en-US" dirty="0"/>
              <a:t>;</a:t>
            </a:r>
            <a:r>
              <a:rPr lang="ro-RO" dirty="0"/>
              <a:t> Exemplu</a:t>
            </a:r>
          </a:p>
          <a:p>
            <a:r>
              <a:rPr lang="ro-RO" dirty="0" err="1"/>
              <a:t>Slide</a:t>
            </a:r>
            <a:r>
              <a:rPr lang="ro-RO" dirty="0"/>
              <a:t> 5</a:t>
            </a:r>
            <a:r>
              <a:rPr lang="en-US" dirty="0"/>
              <a:t>: Exemplu</a:t>
            </a:r>
          </a:p>
          <a:p>
            <a:r>
              <a:rPr lang="en-US" dirty="0"/>
              <a:t>Slide 6:</a:t>
            </a:r>
            <a:r>
              <a:rPr lang="ro-RO" dirty="0"/>
              <a:t> </a:t>
            </a:r>
            <a:r>
              <a:rPr lang="ro-RO" i="1" dirty="0" err="1"/>
              <a:t>Grayscale</a:t>
            </a:r>
            <a:endParaRPr lang="en-US" i="1" dirty="0"/>
          </a:p>
          <a:p>
            <a:r>
              <a:rPr lang="en-US" dirty="0"/>
              <a:t>Slide 7:</a:t>
            </a:r>
            <a:r>
              <a:rPr lang="ro-RO" dirty="0"/>
              <a:t> Obiectivul final și 2 condiții</a:t>
            </a:r>
            <a:endParaRPr lang="en-US" dirty="0"/>
          </a:p>
          <a:p>
            <a:r>
              <a:rPr lang="en-US" dirty="0"/>
              <a:t>Slide 8:</a:t>
            </a:r>
            <a:r>
              <a:rPr lang="ro-RO" dirty="0"/>
              <a:t> Noile detecții</a:t>
            </a:r>
            <a:endParaRPr lang="en-US" dirty="0"/>
          </a:p>
          <a:p>
            <a:r>
              <a:rPr lang="en-US" dirty="0"/>
              <a:t>Slide 9:</a:t>
            </a:r>
            <a:r>
              <a:rPr lang="ro-RO" dirty="0"/>
              <a:t> </a:t>
            </a:r>
            <a:r>
              <a:rPr lang="ro-RO" i="1" dirty="0" err="1"/>
              <a:t>Overfitting</a:t>
            </a:r>
            <a:endParaRPr lang="ro-RO" i="1" dirty="0"/>
          </a:p>
          <a:p>
            <a:r>
              <a:rPr lang="ro-RO" dirty="0" err="1"/>
              <a:t>Slide</a:t>
            </a:r>
            <a:r>
              <a:rPr lang="ro-RO" dirty="0"/>
              <a:t> </a:t>
            </a:r>
            <a:r>
              <a:rPr lang="en-US" dirty="0"/>
              <a:t>10</a:t>
            </a:r>
            <a:r>
              <a:rPr lang="ro-RO" dirty="0"/>
              <a:t>-1</a:t>
            </a:r>
            <a:r>
              <a:rPr lang="en-US" dirty="0"/>
              <a:t>1: </a:t>
            </a:r>
            <a:r>
              <a:rPr lang="en-US" dirty="0" err="1"/>
              <a:t>Adaptarea</a:t>
            </a:r>
            <a:r>
              <a:rPr lang="en-US" dirty="0"/>
              <a:t> pe mai multe </a:t>
            </a:r>
            <a:r>
              <a:rPr lang="en-US" dirty="0" err="1"/>
              <a:t>ramuri</a:t>
            </a:r>
            <a:endParaRPr lang="en-US" dirty="0"/>
          </a:p>
          <a:p>
            <a:r>
              <a:rPr lang="en-US" dirty="0"/>
              <a:t>Slide 12</a:t>
            </a:r>
            <a:r>
              <a:rPr lang="ro-RO" dirty="0"/>
              <a:t>-1</a:t>
            </a:r>
            <a:r>
              <a:rPr lang="en-US" dirty="0"/>
              <a:t>3: </a:t>
            </a:r>
            <a:r>
              <a:rPr lang="en-US" dirty="0" err="1"/>
              <a:t>Experimentarea</a:t>
            </a:r>
            <a:r>
              <a:rPr lang="en-US" dirty="0"/>
              <a:t> cu diverse </a:t>
            </a:r>
            <a:r>
              <a:rPr lang="en-US" dirty="0" err="1"/>
              <a:t>func</a:t>
            </a:r>
            <a:r>
              <a:rPr lang="ro-RO" dirty="0"/>
              <a:t>ții de activare</a:t>
            </a:r>
          </a:p>
          <a:p>
            <a:r>
              <a:rPr lang="ro-RO" dirty="0" err="1"/>
              <a:t>Slide</a:t>
            </a:r>
            <a:r>
              <a:rPr lang="ro-RO" dirty="0"/>
              <a:t> 14</a:t>
            </a:r>
            <a:r>
              <a:rPr lang="en-US" dirty="0"/>
              <a:t>: </a:t>
            </a:r>
            <a:r>
              <a:rPr lang="en-US" dirty="0" err="1"/>
              <a:t>Concluzie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5066F-F41B-891B-C745-E5DC673AB42E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o-RO" dirty="0"/>
              <a:t>/14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784A91-1A87-0ADA-72B4-27A7A375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83" y="0"/>
            <a:ext cx="2410028" cy="1325563"/>
          </a:xfrm>
        </p:spPr>
        <p:txBody>
          <a:bodyPr/>
          <a:lstStyle/>
          <a:p>
            <a:r>
              <a:rPr lang="en-US" dirty="0" err="1"/>
              <a:t>Cuprins</a:t>
            </a:r>
            <a:r>
              <a:rPr lang="en-US" dirty="0"/>
              <a:t>: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699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071E-5E06-AE23-404E-D76EE560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Technologii folosite</a:t>
            </a:r>
            <a:r>
              <a:rPr lang="en-US" dirty="0"/>
              <a:t>:</a:t>
            </a:r>
            <a:endParaRPr lang="ro-RO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9AEC91-61C1-94A8-083F-099166A02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t="32815" r="15402" b="30105"/>
          <a:stretch/>
        </p:blipFill>
        <p:spPr bwMode="auto">
          <a:xfrm>
            <a:off x="2786416" y="4986252"/>
            <a:ext cx="2551787" cy="9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2194AF-78DE-01A1-E9E6-BE825825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51" y="2330603"/>
            <a:ext cx="1805090" cy="18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5723CD1-184D-0AAD-B471-811BCB8F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310" y="2534883"/>
            <a:ext cx="3635835" cy="12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nsorBoard | TensorFlow">
            <a:extLst>
              <a:ext uri="{FF2B5EF4-FFF2-40B4-BE49-F238E27FC236}">
                <a16:creationId xmlns:a16="http://schemas.microsoft.com/office/drawing/2014/main" id="{D88A318F-B2CD-C2DD-06F8-BD4F7EFE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27" y="4550340"/>
            <a:ext cx="3321029" cy="186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9E774-AB45-E603-5D58-B6B84512FCE7}"/>
              </a:ext>
            </a:extLst>
          </p:cNvPr>
          <p:cNvSpPr txBox="1"/>
          <p:nvPr/>
        </p:nvSpPr>
        <p:spPr>
          <a:xfrm>
            <a:off x="1423788" y="1690688"/>
            <a:ext cx="151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A22A7-DD4D-529B-F5CA-3D4CE055FE7C}"/>
              </a:ext>
            </a:extLst>
          </p:cNvPr>
          <p:cNvSpPr txBox="1"/>
          <p:nvPr/>
        </p:nvSpPr>
        <p:spPr>
          <a:xfrm>
            <a:off x="5053375" y="1690688"/>
            <a:ext cx="165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Tensorflow</a:t>
            </a:r>
            <a:endParaRPr 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3F6FD-A9DE-4658-45C3-0840F117DE39}"/>
              </a:ext>
            </a:extLst>
          </p:cNvPr>
          <p:cNvSpPr txBox="1"/>
          <p:nvPr/>
        </p:nvSpPr>
        <p:spPr>
          <a:xfrm>
            <a:off x="8712993" y="1713345"/>
            <a:ext cx="141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Keras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1FE38-1865-2124-8FE4-07C2E571005A}"/>
              </a:ext>
            </a:extLst>
          </p:cNvPr>
          <p:cNvSpPr txBox="1"/>
          <p:nvPr/>
        </p:nvSpPr>
        <p:spPr>
          <a:xfrm>
            <a:off x="3281736" y="4300585"/>
            <a:ext cx="156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Scikit learn</a:t>
            </a:r>
            <a:endParaRPr 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AF9E-B163-8A5C-F0FD-E3B4305443C6}"/>
              </a:ext>
            </a:extLst>
          </p:cNvPr>
          <p:cNvSpPr txBox="1"/>
          <p:nvPr/>
        </p:nvSpPr>
        <p:spPr>
          <a:xfrm>
            <a:off x="6819602" y="4223881"/>
            <a:ext cx="175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TensorBoard</a:t>
            </a:r>
            <a:endParaRPr lang="ro-RO" dirty="0"/>
          </a:p>
        </p:txBody>
      </p:sp>
      <p:pic>
        <p:nvPicPr>
          <p:cNvPr id="1028" name="Picture 4" descr="Python Training: Where to Start and the Best Options">
            <a:extLst>
              <a:ext uri="{FF2B5EF4-FFF2-40B4-BE49-F238E27FC236}">
                <a16:creationId xmlns:a16="http://schemas.microsoft.com/office/drawing/2014/main" id="{ACDBEF1B-1853-4CF1-1CF8-7F2EF9AC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2" y="3016237"/>
            <a:ext cx="1743701" cy="111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- Wikiversity">
            <a:extLst>
              <a:ext uri="{FF2B5EF4-FFF2-40B4-BE49-F238E27FC236}">
                <a16:creationId xmlns:a16="http://schemas.microsoft.com/office/drawing/2014/main" id="{FB0A963D-9C19-A7B6-D3AE-E3423B92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06" y="2242334"/>
            <a:ext cx="1805090" cy="18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A4207-E247-A769-CB5C-F6BDB7B09888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98932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C86B-C09E-9C78-114D-31ED29EE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45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Detec</a:t>
            </a:r>
            <a:r>
              <a:rPr lang="ro-RO" dirty="0"/>
              <a:t>ții realizate pe nuclee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B67BD-C1F7-0601-9A39-47F7E7F7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2"/>
          <a:stretch/>
        </p:blipFill>
        <p:spPr bwMode="auto">
          <a:xfrm>
            <a:off x="6946188" y="2674723"/>
            <a:ext cx="4701540" cy="3468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B1025BE-9746-4C66-E0A4-41C90870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38199" y="2674723"/>
            <a:ext cx="4678900" cy="3468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53DF96-A713-E953-221A-9C179FC0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962" y="2674723"/>
            <a:ext cx="4773992" cy="3468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BBC2EB-A20A-16B7-46ED-89E2003FC8C2}"/>
              </a:ext>
            </a:extLst>
          </p:cNvPr>
          <p:cNvSpPr txBox="1"/>
          <p:nvPr/>
        </p:nvSpPr>
        <p:spPr>
          <a:xfrm>
            <a:off x="838199" y="1521017"/>
            <a:ext cx="842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Obiectivul inițial a fost să se creeze un model/inteligență artificială care să </a:t>
            </a:r>
            <a:r>
              <a:rPr lang="en-US" dirty="0" err="1"/>
              <a:t>detectezete</a:t>
            </a:r>
            <a:r>
              <a:rPr lang="en-US" dirty="0"/>
              <a:t> </a:t>
            </a:r>
            <a:r>
              <a:rPr lang="en-US" dirty="0" err="1"/>
              <a:t>nucleele</a:t>
            </a:r>
            <a:r>
              <a:rPr lang="en-US" dirty="0"/>
              <a:t> </a:t>
            </a:r>
            <a:r>
              <a:rPr lang="en-US" dirty="0" err="1"/>
              <a:t>anormale</a:t>
            </a:r>
            <a:r>
              <a:rPr lang="en-US" dirty="0"/>
              <a:t> </a:t>
            </a:r>
            <a:r>
              <a:rPr lang="ro-RO" dirty="0"/>
              <a:t>și normale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9DF82-AFCD-DE61-68A5-E720375CE130}"/>
              </a:ext>
            </a:extLst>
          </p:cNvPr>
          <p:cNvSpPr txBox="1"/>
          <p:nvPr/>
        </p:nvSpPr>
        <p:spPr>
          <a:xfrm>
            <a:off x="11146753" y="6259825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43425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3DA5-7F36-CADD-27E5-BD542C5B2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025"/>
            <a:ext cx="10515600" cy="1137561"/>
          </a:xfrm>
        </p:spPr>
        <p:txBody>
          <a:bodyPr/>
          <a:lstStyle/>
          <a:p>
            <a:r>
              <a:rPr lang="en-US" dirty="0" err="1"/>
              <a:t>Nucleele</a:t>
            </a:r>
            <a:r>
              <a:rPr lang="en-US" dirty="0"/>
              <a:t> </a:t>
            </a:r>
            <a:r>
              <a:rPr lang="en-US" dirty="0" err="1"/>
              <a:t>anormale</a:t>
            </a:r>
            <a:r>
              <a:rPr lang="en-US" dirty="0"/>
              <a:t> sunt </a:t>
            </a:r>
            <a:r>
              <a:rPr lang="en-US" dirty="0" err="1"/>
              <a:t>mari</a:t>
            </a:r>
            <a:r>
              <a:rPr lang="en-US" dirty="0"/>
              <a:t>, pe c</a:t>
            </a:r>
            <a:r>
              <a:rPr lang="ro-RO" dirty="0" err="1"/>
              <a:t>ând</a:t>
            </a:r>
            <a:r>
              <a:rPr lang="ro-RO" dirty="0"/>
              <a:t> cele normale sunt mici</a:t>
            </a:r>
          </a:p>
        </p:txBody>
      </p:sp>
      <p:pic>
        <p:nvPicPr>
          <p:cNvPr id="4" name="Picture 3" descr="Map&#10;&#10;Description automatically generated with low confidence">
            <a:extLst>
              <a:ext uri="{FF2B5EF4-FFF2-40B4-BE49-F238E27FC236}">
                <a16:creationId xmlns:a16="http://schemas.microsoft.com/office/drawing/2014/main" id="{EC704378-D8D2-651F-5E4E-351E16C7E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0" r="-92"/>
          <a:stretch/>
        </p:blipFill>
        <p:spPr bwMode="auto">
          <a:xfrm>
            <a:off x="614463" y="1664229"/>
            <a:ext cx="4757298" cy="35295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03FF2-2B09-54B1-F91B-6F786AD38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2"/>
          <a:stretch/>
        </p:blipFill>
        <p:spPr bwMode="auto">
          <a:xfrm>
            <a:off x="6372767" y="1664230"/>
            <a:ext cx="4757296" cy="35295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19154-6FCA-A169-DFC5-E396B987601D}"/>
              </a:ext>
            </a:extLst>
          </p:cNvPr>
          <p:cNvSpPr txBox="1"/>
          <p:nvPr/>
        </p:nvSpPr>
        <p:spPr>
          <a:xfrm>
            <a:off x="1975867" y="6214606"/>
            <a:ext cx="5519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Nucleul</a:t>
            </a:r>
            <a:r>
              <a:rPr lang="en-US" sz="1400" dirty="0"/>
              <a:t> </a:t>
            </a:r>
            <a:r>
              <a:rPr lang="en-US" sz="1400" dirty="0" err="1"/>
              <a:t>lui</a:t>
            </a:r>
            <a:r>
              <a:rPr lang="en-US" sz="1400" dirty="0"/>
              <a:t> </a:t>
            </a:r>
            <a:r>
              <a:rPr lang="en-US" sz="1400" dirty="0" err="1"/>
              <a:t>schrodinger</a:t>
            </a:r>
            <a:r>
              <a:rPr lang="en-US" sz="1400" dirty="0"/>
              <a:t>: </a:t>
            </a:r>
            <a:r>
              <a:rPr lang="en-US" sz="1400" dirty="0" err="1"/>
              <a:t>detectat</a:t>
            </a:r>
            <a:r>
              <a:rPr lang="en-US" sz="1400" dirty="0"/>
              <a:t> anormal </a:t>
            </a:r>
            <a:r>
              <a:rPr lang="ro-RO" sz="1400" dirty="0"/>
              <a:t>și normal în același timp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7D93A-4C89-C3E9-D539-79B14E51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1" y="6068458"/>
            <a:ext cx="1162050" cy="60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A3915-F972-F632-511F-C7993AF3A407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54677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A picture containing text, igloo, stone&#10;&#10;Description automatically generated">
            <a:extLst>
              <a:ext uri="{FF2B5EF4-FFF2-40B4-BE49-F238E27FC236}">
                <a16:creationId xmlns:a16="http://schemas.microsoft.com/office/drawing/2014/main" id="{E06DA0E6-5098-5468-F3A7-77094334001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29990" y="3437133"/>
            <a:ext cx="3817537" cy="1648704"/>
          </a:xfrm>
          <a:prstGeom prst="rect">
            <a:avLst/>
          </a:prstGeom>
          <a:ln/>
        </p:spPr>
      </p:pic>
      <p:pic>
        <p:nvPicPr>
          <p:cNvPr id="6" name="image8.png" descr="Chart, line chart&#10;&#10;Description automatically generated">
            <a:extLst>
              <a:ext uri="{FF2B5EF4-FFF2-40B4-BE49-F238E27FC236}">
                <a16:creationId xmlns:a16="http://schemas.microsoft.com/office/drawing/2014/main" id="{8D4AE15D-20EC-CA62-14EE-C94CD94E4FB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779222" y="1449671"/>
            <a:ext cx="5262103" cy="3636166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721E5-8E63-CB7A-870D-F05D82C5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89" y="1449671"/>
            <a:ext cx="3817538" cy="1652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8D600-09E5-6226-D074-C161F3066E5C}"/>
              </a:ext>
            </a:extLst>
          </p:cNvPr>
          <p:cNvSpPr txBox="1"/>
          <p:nvPr/>
        </p:nvSpPr>
        <p:spPr>
          <a:xfrm>
            <a:off x="1346549" y="5691961"/>
            <a:ext cx="776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Imaginile</a:t>
            </a:r>
            <a:r>
              <a:rPr lang="en-US" dirty="0"/>
              <a:t> </a:t>
            </a:r>
            <a:r>
              <a:rPr lang="en-US" i="1" dirty="0"/>
              <a:t>grayscale</a:t>
            </a:r>
            <a:r>
              <a:rPr lang="en-US" dirty="0"/>
              <a:t> sunt </a:t>
            </a:r>
            <a:r>
              <a:rPr lang="en-US" dirty="0" err="1"/>
              <a:t>reprezantate</a:t>
            </a:r>
            <a:r>
              <a:rPr lang="en-US" dirty="0"/>
              <a:t> de </a:t>
            </a:r>
            <a:r>
              <a:rPr lang="en-US" dirty="0" err="1"/>
              <a:t>matrici</a:t>
            </a:r>
            <a:r>
              <a:rPr lang="en-US" dirty="0"/>
              <a:t> </a:t>
            </a:r>
            <a:r>
              <a:rPr lang="en-US" dirty="0" err="1"/>
              <a:t>bidimensionale</a:t>
            </a:r>
            <a:r>
              <a:rPr lang="en-US" dirty="0"/>
              <a:t>, pe c</a:t>
            </a:r>
            <a:r>
              <a:rPr lang="ro-RO" dirty="0" err="1"/>
              <a:t>ând</a:t>
            </a:r>
            <a:r>
              <a:rPr lang="ro-RO" dirty="0"/>
              <a:t> cele colorate sunt </a:t>
            </a:r>
            <a:r>
              <a:rPr lang="ro-RO" dirty="0" err="1"/>
              <a:t>matrici</a:t>
            </a:r>
            <a:r>
              <a:rPr lang="ro-RO" dirty="0"/>
              <a:t> tridimensionale (a treia dimensiune este pentru codul RGB)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389E-F8B2-9718-589D-973D164D6745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ro-RO" dirty="0"/>
              <a:t>/14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0E01009-624D-E841-5468-B8FBAC96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25" y="124108"/>
            <a:ext cx="10515600" cy="1325563"/>
          </a:xfrm>
        </p:spPr>
        <p:txBody>
          <a:bodyPr/>
          <a:lstStyle/>
          <a:p>
            <a:pPr algn="ctr"/>
            <a:r>
              <a:rPr lang="ro-RO" dirty="0" err="1"/>
              <a:t>Grayscale</a:t>
            </a:r>
            <a:r>
              <a:rPr lang="ro-RO" dirty="0"/>
              <a:t> sau color?</a:t>
            </a:r>
          </a:p>
        </p:txBody>
      </p:sp>
    </p:spTree>
    <p:extLst>
      <p:ext uri="{BB962C8B-B14F-4D97-AF65-F5344CB8AC3E}">
        <p14:creationId xmlns:p14="http://schemas.microsoft.com/office/powerpoint/2010/main" val="31656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D0D7-57AD-E46B-0192-33893552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1" y="437745"/>
            <a:ext cx="10692319" cy="5739218"/>
          </a:xfrm>
        </p:spPr>
        <p:txBody>
          <a:bodyPr/>
          <a:lstStyle/>
          <a:p>
            <a:r>
              <a:rPr lang="en-US" dirty="0"/>
              <a:t>Obiectivul </a:t>
            </a:r>
            <a:r>
              <a:rPr lang="ro-RO" dirty="0"/>
              <a:t>final</a:t>
            </a:r>
            <a:r>
              <a:rPr lang="en-US" dirty="0"/>
              <a:t>: </a:t>
            </a:r>
            <a:r>
              <a:rPr lang="ro-RO" dirty="0"/>
              <a:t>E</a:t>
            </a:r>
            <a:r>
              <a:rPr lang="en-US" dirty="0" err="1"/>
              <a:t>viden</a:t>
            </a:r>
            <a:r>
              <a:rPr lang="ro-RO" dirty="0" err="1"/>
              <a:t>țierea</a:t>
            </a:r>
            <a:r>
              <a:rPr lang="ro-RO" dirty="0"/>
              <a:t> numai a nucleelor anormale</a:t>
            </a:r>
            <a:r>
              <a:rPr lang="en-US" dirty="0"/>
              <a:t> (</a:t>
            </a:r>
            <a:r>
              <a:rPr lang="ro-RO" dirty="0"/>
              <a:t>care au fost denumite </a:t>
            </a:r>
            <a:r>
              <a:rPr lang="en-US" dirty="0" err="1"/>
              <a:t>Abn</a:t>
            </a:r>
            <a:r>
              <a:rPr lang="ro-RO" dirty="0"/>
              <a:t>,Abnormal sau </a:t>
            </a:r>
            <a:r>
              <a:rPr lang="ro-RO" dirty="0" err="1"/>
              <a:t>Abnormal_nucleus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/>
              <a:t>Condi</a:t>
            </a:r>
            <a:r>
              <a:rPr lang="ro-RO" dirty="0" err="1"/>
              <a:t>ția</a:t>
            </a:r>
            <a:r>
              <a:rPr lang="en-US" dirty="0"/>
              <a:t> #</a:t>
            </a:r>
            <a:r>
              <a:rPr lang="ro-RO" dirty="0"/>
              <a:t>1</a:t>
            </a:r>
            <a:r>
              <a:rPr lang="en-US" dirty="0"/>
              <a:t>:					</a:t>
            </a:r>
            <a:r>
              <a:rPr lang="ro-RO" dirty="0"/>
              <a:t>Condiția</a:t>
            </a:r>
            <a:r>
              <a:rPr lang="en-US" dirty="0"/>
              <a:t> #</a:t>
            </a:r>
            <a:r>
              <a:rPr lang="ro-RO" dirty="0"/>
              <a:t>2</a:t>
            </a:r>
            <a:r>
              <a:rPr lang="en-US" dirty="0"/>
              <a:t>:</a:t>
            </a:r>
            <a:endParaRPr lang="ro-RO" dirty="0"/>
          </a:p>
          <a:p>
            <a:pPr marL="0" indent="0">
              <a:buNone/>
            </a:pPr>
            <a:endParaRPr lang="en-US" dirty="0"/>
          </a:p>
          <a:p>
            <a:endParaRPr lang="ro-RO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5B962-9D69-BA32-0442-EF28C8F6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251" y="2689901"/>
            <a:ext cx="1962150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F1538-3F51-BC59-6FF8-3890B44D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4670"/>
            <a:ext cx="3780174" cy="3774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E718F-8625-F21B-C28B-74BBC8DA2AAF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1685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1797-B94D-08C0-BAFD-30C8E99A1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19" y="376204"/>
            <a:ext cx="10027596" cy="732749"/>
          </a:xfrm>
        </p:spPr>
        <p:txBody>
          <a:bodyPr/>
          <a:lstStyle/>
          <a:p>
            <a:r>
              <a:rPr lang="ro-RO" dirty="0"/>
              <a:t>Detecția după ce au fost scoase nucleele normale din considerare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D7221-5AD6-DEFE-0714-38A03E3A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9" y="3759740"/>
            <a:ext cx="2099554" cy="189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C51C3-D773-757C-4477-20446B19D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"/>
          <a:stretch/>
        </p:blipFill>
        <p:spPr>
          <a:xfrm>
            <a:off x="3265130" y="1865358"/>
            <a:ext cx="3780174" cy="3788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57690-66C3-5A0D-CC29-B7A559A83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"/>
          <a:stretch/>
        </p:blipFill>
        <p:spPr>
          <a:xfrm>
            <a:off x="633919" y="1868927"/>
            <a:ext cx="2099554" cy="1897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0EBE74-08CA-9CEC-5424-1196CCAD2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130" y="1865358"/>
            <a:ext cx="3780174" cy="3770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2FE68D-1125-0D83-DD73-DF9FC9E5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961" y="1865358"/>
            <a:ext cx="3780174" cy="3774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CEDD0-E614-96B2-D787-B90FD2E3B84B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418177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6AC328-B08D-1277-A810-EAA06DAEC58D}"/>
              </a:ext>
            </a:extLst>
          </p:cNvPr>
          <p:cNvSpPr txBox="1"/>
          <p:nvPr/>
        </p:nvSpPr>
        <p:spPr>
          <a:xfrm>
            <a:off x="6976298" y="2254623"/>
            <a:ext cx="171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3</a:t>
            </a:r>
            <a:r>
              <a:rPr lang="en-US" dirty="0"/>
              <a:t>.500 de pa</a:t>
            </a:r>
            <a:r>
              <a:rPr lang="ro-RO" dirty="0"/>
              <a:t>și</a:t>
            </a:r>
            <a:r>
              <a:rPr lang="en-US" dirty="0"/>
              <a:t> (</a:t>
            </a:r>
            <a:r>
              <a:rPr lang="en-US" i="1" dirty="0"/>
              <a:t>overfitting</a:t>
            </a:r>
            <a:r>
              <a:rPr lang="en-US" dirty="0"/>
              <a:t>)</a:t>
            </a:r>
            <a:endParaRPr lang="ro-RO" dirty="0"/>
          </a:p>
        </p:txBody>
      </p:sp>
      <p:pic>
        <p:nvPicPr>
          <p:cNvPr id="7" name="image3.png" descr="Graphical user interface, text, applicationDescription automatically generated">
            <a:extLst>
              <a:ext uri="{FF2B5EF4-FFF2-40B4-BE49-F238E27FC236}">
                <a16:creationId xmlns:a16="http://schemas.microsoft.com/office/drawing/2014/main" id="{CCAB0317-672F-CD5D-8806-5D783AD4B60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37003" y="2914482"/>
            <a:ext cx="3131985" cy="2668019"/>
          </a:xfrm>
          <a:prstGeom prst="rect">
            <a:avLst/>
          </a:prstGeom>
          <a:ln/>
        </p:spPr>
      </p:pic>
      <p:pic>
        <p:nvPicPr>
          <p:cNvPr id="8" name="image10.png">
            <a:extLst>
              <a:ext uri="{FF2B5EF4-FFF2-40B4-BE49-F238E27FC236}">
                <a16:creationId xmlns:a16="http://schemas.microsoft.com/office/drawing/2014/main" id="{2D71EA26-CFCF-47DA-4903-8A5872238CC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70041" y="2914482"/>
            <a:ext cx="3131984" cy="2664251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F56232-E1EC-4776-4972-713B70B524D9}"/>
              </a:ext>
            </a:extLst>
          </p:cNvPr>
          <p:cNvSpPr txBox="1"/>
          <p:nvPr/>
        </p:nvSpPr>
        <p:spPr>
          <a:xfrm>
            <a:off x="2843260" y="2258391"/>
            <a:ext cx="171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2.500 de pa</a:t>
            </a:r>
            <a:r>
              <a:rPr lang="ro-RO" dirty="0"/>
              <a:t>și</a:t>
            </a:r>
          </a:p>
          <a:p>
            <a:r>
              <a:rPr lang="ro-RO" dirty="0"/>
              <a:t>(zona optimă)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899DB2-102D-3DED-E0DF-D3A7946E460A}"/>
              </a:ext>
            </a:extLst>
          </p:cNvPr>
          <p:cNvSpPr txBox="1">
            <a:spLocks/>
          </p:cNvSpPr>
          <p:nvPr/>
        </p:nvSpPr>
        <p:spPr>
          <a:xfrm>
            <a:off x="712305" y="607215"/>
            <a:ext cx="10515600" cy="1023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Antrenarea este realizată în pași, fiecare pas înseamnă o iterație nouă a modelului care îl optimizează pentru setul de antrenament.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BFA8A-27C2-1013-745E-3104664C34C5}"/>
              </a:ext>
            </a:extLst>
          </p:cNvPr>
          <p:cNvSpPr txBox="1"/>
          <p:nvPr/>
        </p:nvSpPr>
        <p:spPr>
          <a:xfrm>
            <a:off x="10924162" y="6206087"/>
            <a:ext cx="10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ro-RO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5961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467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Identificarea nucleelor anormale cu potențial cancerigen în testul Papanicolau </vt:lpstr>
      <vt:lpstr>Cuprins:</vt:lpstr>
      <vt:lpstr>Technologii folosite:</vt:lpstr>
      <vt:lpstr>Detecții realizate pe nuclee</vt:lpstr>
      <vt:lpstr>PowerPoint Presentation</vt:lpstr>
      <vt:lpstr>Grayscale sau color?</vt:lpstr>
      <vt:lpstr>PowerPoint Presentation</vt:lpstr>
      <vt:lpstr>PowerPoint Presentation</vt:lpstr>
      <vt:lpstr>PowerPoint Presentation</vt:lpstr>
      <vt:lpstr>Adaptarea modelului pe ramura LSIL.</vt:lpstr>
      <vt:lpstr>PowerPoint Presentation</vt:lpstr>
      <vt:lpstr>Testarea unor funcții noi de activare</vt:lpstr>
      <vt:lpstr>Detecția funcțiilor</vt:lpstr>
      <vt:lpstr>Concluzii</vt:lpstr>
      <vt:lpstr>Vă 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Identificarea nucleelor anormal cu potențial cancerigen în testul Papanicolau </dc:title>
  <dc:creator>Cioplea toteu</dc:creator>
  <cp:lastModifiedBy>Cioplea toteu</cp:lastModifiedBy>
  <cp:revision>42</cp:revision>
  <dcterms:created xsi:type="dcterms:W3CDTF">2022-06-16T21:00:18Z</dcterms:created>
  <dcterms:modified xsi:type="dcterms:W3CDTF">2022-06-20T16:48:11Z</dcterms:modified>
</cp:coreProperties>
</file>